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7" r:id="rId2"/>
    <p:sldId id="259" r:id="rId3"/>
    <p:sldId id="272" r:id="rId4"/>
    <p:sldId id="260" r:id="rId5"/>
    <p:sldId id="274" r:id="rId6"/>
    <p:sldId id="273" r:id="rId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D00"/>
    <a:srgbClr val="3A0000"/>
    <a:srgbClr val="0E3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6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A5F96B7-10A0-4651-BB62-30A4335344A3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5954F1A-A65A-4B59-90FF-390812B43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36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A27FAD9-EB6B-4821-A97E-A587308070C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BDF6E6A-1336-4BCD-A23A-0CF141D9AE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5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F6E6A-1336-4BCD-A23A-0CF141D9AE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3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5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52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7674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31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433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73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4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15240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15240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1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254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240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24384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492500" y="6588125"/>
            <a:ext cx="5600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en-US" sz="1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aramond" charset="0"/>
              </a:rPr>
              <a:t>Administratively Controlled Information</a:t>
            </a:r>
            <a:endParaRPr lang="en-US" altLang="en-US" sz="1000">
              <a:solidFill>
                <a:schemeClr val="accent2"/>
              </a:solidFill>
              <a:latin typeface="AGaramond" charset="0"/>
            </a:endParaRPr>
          </a:p>
        </p:txBody>
      </p:sp>
      <p:pic>
        <p:nvPicPr>
          <p:cNvPr id="1029" name="Picture 9" descr="Brighter3.jp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38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  <a:ea typeface="MS PGothic" pitchFamily="34" charset="-128"/>
          <a:cs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100">
          <a:solidFill>
            <a:srgbClr val="333399"/>
          </a:solidFill>
          <a:latin typeface="Helvetica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defRPr sz="12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30000"/>
        </a:spcBef>
        <a:spcAft>
          <a:spcPct val="0"/>
        </a:spcAft>
        <a:buChar char="•"/>
        <a:defRPr sz="1300" b="1">
          <a:solidFill>
            <a:srgbClr val="333399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" charset="0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Brighter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0" y="2722563"/>
            <a:ext cx="914400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800" b="1" dirty="0" smtClean="0">
                <a:solidFill>
                  <a:srgbClr val="99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lvetica" pitchFamily="-107" charset="0"/>
              </a:rPr>
              <a:t> </a:t>
            </a:r>
            <a:endParaRPr lang="en-US" sz="3800" dirty="0">
              <a:solidFill>
                <a:srgbClr val="99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Garamond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838200" y="1336119"/>
            <a:ext cx="75438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endParaRPr lang="en-US" sz="4400" b="1" u="none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en-US" sz="4400" b="1" u="none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Office of Diversity </a:t>
            </a:r>
          </a:p>
          <a:p>
            <a:pPr algn="ctr" eaLnBrk="0" hangingPunct="0"/>
            <a:r>
              <a:rPr lang="en-US" sz="4400" b="1" u="none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</a:t>
            </a:r>
          </a:p>
          <a:p>
            <a:pPr algn="ctr" eaLnBrk="0" hangingPunct="0"/>
            <a:r>
              <a:rPr lang="en-US" sz="4400" b="1" u="none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Equal Opportunity</a:t>
            </a:r>
          </a:p>
          <a:p>
            <a:pPr algn="ctr" eaLnBrk="0" hangingPunct="0"/>
            <a:endParaRPr lang="en-US" b="1" i="1" u="none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/>
            <a:endParaRPr lang="en-US" b="1" i="1" u="none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/>
            <a:endParaRPr lang="en-US" b="1" i="1" u="none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58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kumimoji="0" lang="en-US" sz="3600" b="1" i="1" u="none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rPr>
              <a:t>Our </a:t>
            </a:r>
            <a:r>
              <a:rPr lang="en-US" sz="3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rPr>
              <a:t>Mission - Equal Opportunity </a:t>
            </a:r>
            <a:r>
              <a:rPr kumimoji="0" lang="en-US" sz="3600" b="1" i="1" u="none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endParaRPr kumimoji="0" lang="en-US" sz="3600" b="1" i="1" u="none" dirty="0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4800" y="2209800"/>
            <a:ext cx="8610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eaLnBrk="0" hangingPunct="0"/>
            <a:r>
              <a:rPr lang="en-US" sz="3200" b="1" i="1" u="none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3200" b="1" i="1" u="none" dirty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endParaRPr lang="en-US" b="1" u="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81000" y="1752190"/>
            <a:ext cx="8382000" cy="2438810"/>
          </a:xfrm>
        </p:spPr>
        <p:txBody>
          <a:bodyPr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200" dirty="0" smtClean="0">
                <a:latin typeface="Arial" pitchFamily="34" charset="0"/>
                <a:cs typeface="Arial" pitchFamily="34" charset="0"/>
              </a:rPr>
              <a:t>Ames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provides Equal Opportunity (EO) for all employees and applicants for employment regardless of race, color, national origin, sex, religion, age, disability, retaliation, genetic information, sexual orientation, status as a parent, or gender identity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7" name="Text Placeholder 5"/>
          <p:cNvSpPr txBox="1">
            <a:spLocks/>
          </p:cNvSpPr>
          <p:nvPr/>
        </p:nvSpPr>
        <p:spPr bwMode="auto">
          <a:xfrm>
            <a:off x="685800" y="4343400"/>
            <a:ext cx="7924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buNone/>
              <a:defRPr sz="1400" b="1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-128"/>
              </a:defRPr>
            </a:lvl1pPr>
            <a:lvl2pPr marL="457200" indent="0" algn="l" rtl="0" eaLnBrk="0" fontAlgn="base" hangingPunct="0">
              <a:spcBef>
                <a:spcPct val="3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914400" indent="0" algn="l" rtl="0" eaLnBrk="0" fontAlgn="base" hangingPunct="0">
              <a:spcBef>
                <a:spcPct val="30000"/>
              </a:spcBef>
              <a:spcAft>
                <a:spcPct val="0"/>
              </a:spcAft>
              <a:buNone/>
              <a:defRPr sz="1000" b="1">
                <a:solidFill>
                  <a:srgbClr val="333399"/>
                </a:solidFill>
                <a:latin typeface="+mn-lt"/>
                <a:ea typeface="MS PGothic" pitchFamily="34" charset="-128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2860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6pPr>
            <a:lvl7pPr marL="2743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7pPr>
            <a:lvl8pPr marL="3200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8pPr>
            <a:lvl9pPr marL="3657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Times" charset="0"/>
                <a:ea typeface="ＭＳ Ｐゴシック" charset="-128"/>
              </a:defRPr>
            </a:lvl9pPr>
          </a:lstStyle>
          <a:p>
            <a:pPr algn="ctr"/>
            <a:r>
              <a:rPr lang="en-US" sz="2400" i="1" kern="0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</a:rPr>
              <a:t>Translation </a:t>
            </a:r>
            <a:endParaRPr lang="en-US" sz="2400" i="1" kern="0" dirty="0" smtClean="0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  <a:p>
            <a:r>
              <a:rPr lang="en-US" sz="2200" b="0" i="1" kern="0" dirty="0" smtClean="0">
                <a:latin typeface="Arial" pitchFamily="34" charset="0"/>
                <a:cs typeface="Arial" pitchFamily="34" charset="0"/>
              </a:rPr>
              <a:t>Employees and applicants are considered for jobs and assignments regardless of (these factors)</a:t>
            </a:r>
          </a:p>
          <a:p>
            <a:endParaRPr lang="en-US" sz="2200" b="0" i="1" kern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b="0" i="1" kern="0" dirty="0" smtClean="0">
                <a:latin typeface="Arial" pitchFamily="34" charset="0"/>
                <a:cs typeface="Arial" pitchFamily="34" charset="0"/>
              </a:rPr>
              <a:t>You have the right to a harassment-free workplace</a:t>
            </a:r>
            <a:endParaRPr lang="en-US" sz="2200" b="0" i="1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19200" y="914400"/>
            <a:ext cx="6511925" cy="1524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  <a:t>Student Responsibilities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191000" y="1752600"/>
            <a:ext cx="4800600" cy="4191000"/>
          </a:xfrm>
          <a:prstGeom prst="rect">
            <a:avLst/>
          </a:prstGeom>
        </p:spPr>
        <p:txBody>
          <a:bodyPr/>
          <a:lstStyle/>
          <a:p>
            <a:pPr marL="44450" marR="0" lvl="0" indent="0" algn="ctr" defTabSz="914400" rtl="0" eaLnBrk="1" fontAlgn="base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MS PGothic" pitchFamily="34" charset="-128"/>
              <a:cs typeface="ＭＳ Ｐゴシック" charset="-128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2262" y="1651195"/>
            <a:ext cx="3716338" cy="4343400"/>
          </a:xfrm>
          <a:prstGeom prst="rect">
            <a:avLst/>
          </a:prstGeom>
        </p:spPr>
        <p:txBody>
          <a:bodyPr/>
          <a:lstStyle/>
          <a:p>
            <a:pPr marL="44450" marR="0" lvl="0" defTabSz="914400" rtl="0" eaLnBrk="1" fontAlgn="base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MS PGothic" pitchFamily="34" charset="-128"/>
                <a:cs typeface="ＭＳ Ｐゴシック" charset="-128"/>
              </a:rPr>
              <a:t>Guidelines</a:t>
            </a:r>
          </a:p>
          <a:p>
            <a:pPr marL="558800" marR="0" lvl="0" indent="-514350" defTabSz="914400" rtl="0" eaLnBrk="1" fontAlgn="base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ea typeface="MS PGothic" pitchFamily="34" charset="-128"/>
                <a:cs typeface="ＭＳ Ｐゴシック" charset="-128"/>
              </a:rPr>
              <a:t>Be clear what you consider to be unwelcome</a:t>
            </a:r>
          </a:p>
          <a:p>
            <a:pPr marL="558800" marR="0" lvl="0" indent="-514350" defTabSz="914400" rtl="0" eaLnBrk="1" fontAlgn="base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400" b="1" u="none" strike="noStrike" kern="0" cap="none" spc="0" normalizeH="0" baseline="0" noProof="0" dirty="0" smtClean="0">
                <a:ln>
                  <a:noFill/>
                </a:ln>
                <a:solidFill>
                  <a:srgbClr val="0E3200"/>
                </a:solidFill>
                <a:effectLst/>
                <a:uLnTx/>
                <a:uFillTx/>
                <a:ea typeface="MS PGothic" pitchFamily="34" charset="-128"/>
                <a:cs typeface="ＭＳ Ｐゴシック" charset="-128"/>
              </a:rPr>
              <a:t>Report</a:t>
            </a:r>
          </a:p>
          <a:p>
            <a:pPr marL="558800" lvl="0" indent="-514350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2400" b="1" kern="0" dirty="0" smtClean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Do </a:t>
            </a:r>
            <a:r>
              <a:rPr lang="en-US" sz="2400" b="1" kern="0" dirty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NOT engage in </a:t>
            </a:r>
            <a:r>
              <a:rPr lang="en-US" sz="2400" b="1" kern="0" dirty="0" smtClean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harassment</a:t>
            </a:r>
            <a:endParaRPr lang="en-US" sz="2400" b="1" kern="0" dirty="0">
              <a:solidFill>
                <a:srgbClr val="1A0D00"/>
              </a:solidFill>
              <a:ea typeface="MS PGothic" pitchFamily="34" charset="-128"/>
              <a:cs typeface="ＭＳ Ｐゴシック" charset="-128"/>
            </a:endParaRPr>
          </a:p>
          <a:p>
            <a:pPr marL="44450" marR="0" lvl="0" indent="0" algn="ctr" defTabSz="914400" rtl="0" eaLnBrk="1" fontAlgn="base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MS PGothic" pitchFamily="34" charset="-128"/>
              <a:cs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2400" y="1653653"/>
            <a:ext cx="5181600" cy="504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" lvl="0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2400" b="1" i="1" kern="0" dirty="0" smtClean="0">
                <a:solidFill>
                  <a:srgbClr val="000000"/>
                </a:solidFill>
                <a:ea typeface="MS PGothic" pitchFamily="34" charset="-128"/>
                <a:cs typeface="ＭＳ Ｐゴシック" charset="-128"/>
              </a:rPr>
              <a:t>Examples</a:t>
            </a:r>
            <a:endParaRPr lang="en-US" sz="2400" b="1" i="1" kern="0" dirty="0">
              <a:solidFill>
                <a:srgbClr val="000000"/>
              </a:solidFill>
              <a:ea typeface="MS PGothic" pitchFamily="34" charset="-128"/>
              <a:cs typeface="ＭＳ Ｐゴシック" charset="-128"/>
            </a:endParaRPr>
          </a:p>
          <a:p>
            <a:pPr marL="558800" lvl="0" indent="-514350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2000" b="1" i="1" kern="0" dirty="0" smtClean="0">
                <a:solidFill>
                  <a:schemeClr val="accent6">
                    <a:lumMod val="50000"/>
                  </a:schemeClr>
                </a:solidFill>
                <a:ea typeface="MS PGothic" pitchFamily="34" charset="-128"/>
                <a:cs typeface="ＭＳ Ｐゴシック" charset="-128"/>
              </a:rPr>
              <a:t>“’Sweetie’ makes me uncomfortable”</a:t>
            </a:r>
          </a:p>
          <a:p>
            <a:pPr marL="501650" lvl="1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2000" b="1" i="1" kern="0" dirty="0" smtClean="0">
                <a:solidFill>
                  <a:schemeClr val="accent6">
                    <a:lumMod val="50000"/>
                  </a:schemeClr>
                </a:solidFill>
                <a:ea typeface="MS PGothic" pitchFamily="34" charset="-128"/>
                <a:cs typeface="ＭＳ Ｐゴシック" charset="-128"/>
              </a:rPr>
              <a:t>“I prefer ‘disabled’ vs. ‘handicapped’</a:t>
            </a:r>
            <a:endParaRPr lang="en-US" sz="2000" b="1" i="1" kern="0" dirty="0">
              <a:solidFill>
                <a:schemeClr val="accent6">
                  <a:lumMod val="50000"/>
                </a:schemeClr>
              </a:solidFill>
              <a:ea typeface="MS PGothic" pitchFamily="34" charset="-128"/>
              <a:cs typeface="ＭＳ Ｐゴシック" charset="-128"/>
            </a:endParaRPr>
          </a:p>
          <a:p>
            <a:pPr marL="558800" lvl="0" indent="-514350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2000" b="1" i="1" kern="0" dirty="0" smtClean="0">
                <a:solidFill>
                  <a:srgbClr val="0E3200"/>
                </a:solidFill>
                <a:ea typeface="MS PGothic" pitchFamily="34" charset="-128"/>
                <a:cs typeface="ＭＳ Ｐゴシック" charset="-128"/>
              </a:rPr>
              <a:t>“Could I talk to you about something that happened?”</a:t>
            </a:r>
            <a:endParaRPr lang="en-US" sz="2000" b="1" i="1" kern="0" dirty="0">
              <a:solidFill>
                <a:srgbClr val="0E3200"/>
              </a:solidFill>
              <a:ea typeface="MS PGothic" pitchFamily="34" charset="-128"/>
              <a:cs typeface="ＭＳ Ｐゴシック" charset="-128"/>
            </a:endParaRPr>
          </a:p>
          <a:p>
            <a:pPr marL="558800" lvl="0" indent="-514350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2000" b="1" i="1" kern="0" dirty="0" smtClean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Think twice before you speak/act</a:t>
            </a:r>
          </a:p>
          <a:p>
            <a:pPr marL="501650" lvl="1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2000" b="1" i="1" kern="0" dirty="0" smtClean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“What term do you prefer?”</a:t>
            </a:r>
          </a:p>
          <a:p>
            <a:pPr marL="501650" lvl="1" fontAlgn="base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2000" b="1" i="1" kern="0" dirty="0" smtClean="0">
                <a:solidFill>
                  <a:srgbClr val="1A0D00"/>
                </a:solidFill>
                <a:ea typeface="MS PGothic" pitchFamily="34" charset="-128"/>
                <a:cs typeface="ＭＳ Ｐゴシック" charset="-128"/>
              </a:rPr>
              <a:t>Be genuine in your dialogue and open to different perceptions</a:t>
            </a:r>
            <a:endParaRPr lang="en-US" sz="2000" b="1" i="1" kern="0" dirty="0">
              <a:solidFill>
                <a:srgbClr val="1A0D00"/>
              </a:solidFill>
              <a:ea typeface="MS PGothic" pitchFamily="34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2000" y="914400"/>
            <a:ext cx="7467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kumimoji="0" lang="en-US" sz="3600" b="1" i="1" u="none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Our </a:t>
            </a:r>
            <a:r>
              <a:rPr kumimoji="0" lang="en-US" sz="3600" b="1" i="1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Mission </a:t>
            </a:r>
            <a:r>
              <a:rPr lang="en-US" sz="36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36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Diversity </a:t>
            </a:r>
            <a:endParaRPr lang="en-US" sz="3600" b="1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kumimoji="0" lang="en-US" sz="3600" b="1" i="1" u="none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kumimoji="0" lang="en-US" sz="3600" b="1" i="1" u="none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28600" y="1752600"/>
            <a:ext cx="861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endParaRPr lang="en-US" sz="2400" b="1" u="none" dirty="0" smtClean="0">
              <a:latin typeface="Arial" pitchFamily="34" charset="0"/>
              <a:cs typeface="Arial" pitchFamily="34" charset="0"/>
            </a:endParaRPr>
          </a:p>
          <a:p>
            <a:pPr algn="ctr" eaLnBrk="0" hangingPunct="0"/>
            <a:r>
              <a:rPr lang="en-US" sz="2400" b="1" u="none" dirty="0" smtClean="0">
                <a:latin typeface="Arial" pitchFamily="34" charset="0"/>
                <a:cs typeface="Arial" pitchFamily="34" charset="0"/>
              </a:rPr>
              <a:t>Ames </a:t>
            </a:r>
            <a:r>
              <a:rPr lang="en-US" sz="2400" b="1" u="none" dirty="0">
                <a:latin typeface="Arial" pitchFamily="34" charset="0"/>
                <a:cs typeface="Arial" pitchFamily="34" charset="0"/>
              </a:rPr>
              <a:t>embraces the concept of Diversity </a:t>
            </a:r>
            <a:r>
              <a:rPr lang="en-US" sz="2400" b="1" u="none" dirty="0" smtClean="0">
                <a:latin typeface="Arial" pitchFamily="34" charset="0"/>
                <a:cs typeface="Arial" pitchFamily="34" charset="0"/>
              </a:rPr>
              <a:t>&amp; Inclusion as </a:t>
            </a:r>
            <a:r>
              <a:rPr lang="en-US" sz="2400" b="1" u="none" dirty="0">
                <a:latin typeface="Arial" pitchFamily="34" charset="0"/>
                <a:cs typeface="Arial" pitchFamily="34" charset="0"/>
              </a:rPr>
              <a:t>a management leadership philosophy and a core value which </a:t>
            </a:r>
            <a:r>
              <a:rPr lang="en-US" sz="2400" b="1" u="none" dirty="0" smtClean="0">
                <a:latin typeface="Arial" pitchFamily="34" charset="0"/>
                <a:cs typeface="Arial" pitchFamily="34" charset="0"/>
              </a:rPr>
              <a:t>maximizes the potential of the </a:t>
            </a:r>
            <a:r>
              <a:rPr lang="en-US" sz="2400" b="1" u="none" dirty="0">
                <a:latin typeface="Arial" pitchFamily="34" charset="0"/>
                <a:cs typeface="Arial" pitchFamily="34" charset="0"/>
              </a:rPr>
              <a:t>individual </a:t>
            </a:r>
            <a:r>
              <a:rPr lang="en-US" sz="2400" b="1" u="none" dirty="0" smtClean="0">
                <a:latin typeface="Arial" pitchFamily="34" charset="0"/>
                <a:cs typeface="Arial" pitchFamily="34" charset="0"/>
              </a:rPr>
              <a:t>and at the </a:t>
            </a:r>
            <a:r>
              <a:rPr lang="en-US" sz="2400" b="1" u="none" dirty="0">
                <a:latin typeface="Arial" pitchFamily="34" charset="0"/>
                <a:cs typeface="Arial" pitchFamily="34" charset="0"/>
              </a:rPr>
              <a:t>organization </a:t>
            </a:r>
            <a:r>
              <a:rPr lang="en-US" sz="2400" b="1" u="none" dirty="0" smtClean="0">
                <a:latin typeface="Arial" pitchFamily="34" charset="0"/>
                <a:cs typeface="Arial" pitchFamily="34" charset="0"/>
              </a:rPr>
              <a:t>level.</a:t>
            </a:r>
            <a:endParaRPr lang="en-US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81000" y="4038600"/>
            <a:ext cx="84582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b="1" i="1" dirty="0" smtClean="0"/>
              <a:t>Translation</a:t>
            </a:r>
          </a:p>
          <a:p>
            <a:pPr eaLnBrk="0" hangingPunct="0"/>
            <a:endParaRPr lang="en-US" sz="2200" i="1" dirty="0" smtClean="0"/>
          </a:p>
          <a:p>
            <a:pPr eaLnBrk="0" hangingPunct="0"/>
            <a:r>
              <a:rPr lang="en-US" sz="2200" i="1" dirty="0" smtClean="0"/>
              <a:t>From the Center Director down, factors such as disability, sexual orientation, age, race, gender, etc. are respected and welcomed.</a:t>
            </a:r>
          </a:p>
          <a:p>
            <a:pPr eaLnBrk="0" hangingPunct="0"/>
            <a:endParaRPr lang="en-US" sz="2200" i="1" dirty="0"/>
          </a:p>
          <a:p>
            <a:pPr eaLnBrk="0" hangingPunct="0"/>
            <a:r>
              <a:rPr lang="en-US" sz="2200" i="1" dirty="0" smtClean="0"/>
              <a:t>Unique viewpoints are encouraged and accepted, and lead to a better final product and workplace</a:t>
            </a:r>
          </a:p>
          <a:p>
            <a:pPr eaLnBrk="0" hangingPunct="0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2035619"/>
            <a:ext cx="3657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1033" lvl="1" indent="-274320">
              <a:lnSpc>
                <a:spcPct val="150000"/>
              </a:lnSpc>
              <a:buClr>
                <a:srgbClr val="0BD0D9"/>
              </a:buClr>
              <a:buSzPct val="85000"/>
              <a:buFont typeface="Wingdings 2"/>
              <a:buChar char="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African </a:t>
            </a: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American Advisory Group (AAAG)</a:t>
            </a:r>
          </a:p>
          <a:p>
            <a:pPr marL="641033" lvl="1" indent="-274320">
              <a:lnSpc>
                <a:spcPct val="150000"/>
              </a:lnSpc>
              <a:buClr>
                <a:srgbClr val="0BD0D9"/>
              </a:buClr>
              <a:buSzPct val="85000"/>
              <a:buFont typeface="Wingdings 2"/>
              <a:buChar char=""/>
              <a:defRPr/>
            </a:pP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Asian Pacific Islander Advisory Group (APIAG)</a:t>
            </a:r>
          </a:p>
          <a:p>
            <a:pPr marL="641033" lvl="1" indent="-274320">
              <a:lnSpc>
                <a:spcPct val="150000"/>
              </a:lnSpc>
              <a:buClr>
                <a:srgbClr val="0BD0D9"/>
              </a:buClr>
              <a:buSzPct val="85000"/>
              <a:buFont typeface="Wingdings 2"/>
              <a:buChar char="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Ames Disability Advisory Team (ADAT)</a:t>
            </a:r>
            <a:endParaRPr lang="en-US" sz="2000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641033" lvl="1" indent="-274320">
              <a:lnSpc>
                <a:spcPct val="150000"/>
              </a:lnSpc>
              <a:buClr>
                <a:srgbClr val="0BD0D9"/>
              </a:buClr>
              <a:buSzPct val="85000"/>
              <a:buFont typeface="Wingdings 2"/>
              <a:buChar char=""/>
              <a:defRPr/>
            </a:pP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Hispanic Advisory Committee for Employees (HACE</a:t>
            </a: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  <a:endParaRPr lang="en-US" sz="2000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10100" y="2012358"/>
            <a:ext cx="3619500" cy="4190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Ames Veterans Committee (AVC)</a:t>
            </a:r>
            <a:endParaRPr lang="en-US" sz="2000" dirty="0">
              <a:solidFill>
                <a:prstClr val="black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lvl="0" indent="-285750">
              <a:lnSpc>
                <a:spcPct val="150000"/>
              </a:lnSpc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Lesbian </a:t>
            </a: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Gay Bisexual &amp; Transgender Advisory Group (</a:t>
            </a: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LGBTAG)</a:t>
            </a:r>
          </a:p>
          <a:p>
            <a:pPr marL="285750" lvl="0" indent="-285750">
              <a:lnSpc>
                <a:spcPct val="150000"/>
              </a:lnSpc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Native </a:t>
            </a: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American Advisory Committee (</a:t>
            </a: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NAAC)</a:t>
            </a:r>
          </a:p>
          <a:p>
            <a:pPr marL="285750" lvl="0" indent="-285750">
              <a:lnSpc>
                <a:spcPct val="150000"/>
              </a:lnSpc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Women's </a:t>
            </a:r>
            <a:r>
              <a:rPr lang="en-US" sz="2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Influence Network (WIN)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8093"/>
            <a:ext cx="7772400" cy="1143000"/>
          </a:xfrm>
        </p:spPr>
        <p:txBody>
          <a:bodyPr/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Employee Advisory Groups</a:t>
            </a:r>
            <a:br>
              <a:rPr lang="en-US" sz="3200" b="1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215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95600" y="990600"/>
            <a:ext cx="3185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QUESTIONS?</a:t>
            </a:r>
            <a:endParaRPr lang="en-US" sz="36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14400" y="2286000"/>
            <a:ext cx="7239000" cy="4114800"/>
          </a:xfrm>
          <a:prstGeom prst="rect">
            <a:avLst/>
          </a:prstGeom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smtClean="0">
                <a:ea typeface="MS PGothic" pitchFamily="34" charset="-128"/>
                <a:cs typeface="Arial" pitchFamily="34" charset="0"/>
              </a:rPr>
              <a:t>Office of Diversity &amp; Equal Opportunity (ODEO)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3200" b="1" i="1" kern="0" dirty="0" smtClean="0">
              <a:ea typeface="MS PGothic" pitchFamily="34" charset="-128"/>
              <a:cs typeface="Arial" pitchFamily="34" charset="0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smtClean="0">
                <a:ea typeface="MS PGothic" pitchFamily="34" charset="-128"/>
                <a:cs typeface="Arial" pitchFamily="34" charset="0"/>
              </a:rPr>
              <a:t>Building 19, Suite </a:t>
            </a:r>
            <a:r>
              <a:rPr lang="en-US" sz="3200" b="1" i="1" kern="0" dirty="0">
                <a:ea typeface="MS PGothic" pitchFamily="34" charset="-128"/>
                <a:cs typeface="Arial" pitchFamily="34" charset="0"/>
              </a:rPr>
              <a:t>1090-1097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  <a:t/>
            </a:r>
            <a:br>
              <a:rPr kumimoji="0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</a:br>
            <a:r>
              <a:rPr kumimoji="0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  <a:t>http://www.eo.arc.nasa.gov/</a:t>
            </a:r>
            <a:br>
              <a:rPr kumimoji="0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</a:br>
            <a:r>
              <a:rPr kumimoji="0" lang="en-US" sz="31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  <a:t/>
            </a:r>
            <a:br>
              <a:rPr kumimoji="0" lang="en-US" sz="31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 pitchFamily="34" charset="0"/>
              </a:rPr>
            </a:br>
            <a:r>
              <a:rPr lang="en-US" sz="3100" b="1" i="1" kern="0" dirty="0">
                <a:solidFill>
                  <a:srgbClr val="000000"/>
                </a:solidFill>
                <a:latin typeface="+mj-lt"/>
                <a:ea typeface="MS PGothic" pitchFamily="34" charset="-128"/>
                <a:cs typeface="Arial" pitchFamily="34" charset="0"/>
              </a:rPr>
              <a:t>Phone: (650) 604-6507</a:t>
            </a:r>
            <a:endParaRPr kumimoji="0" lang="en-US" sz="29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PMA1.pp">
  <a:themeElements>
    <a:clrScheme name="RPMA1.p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RPMA1.pp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RPMA1.p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PMA1.p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PMA1.p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PMA1.p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PMA1.p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PMA1.p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PMA1.p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Words>312</Words>
  <Application>Microsoft Office PowerPoint</Application>
  <PresentationFormat>On-screen Show (4:3)</PresentationFormat>
  <Paragraphs>50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ＭＳ Ｐゴシック</vt:lpstr>
      <vt:lpstr>ＭＳ Ｐゴシック</vt:lpstr>
      <vt:lpstr>AGaramond</vt:lpstr>
      <vt:lpstr>Arial</vt:lpstr>
      <vt:lpstr>Calibri</vt:lpstr>
      <vt:lpstr>Helvetica</vt:lpstr>
      <vt:lpstr>Times</vt:lpstr>
      <vt:lpstr>Wingdings 2</vt:lpstr>
      <vt:lpstr>RPMA1.pp</vt:lpstr>
      <vt:lpstr>PowerPoint Presentation</vt:lpstr>
      <vt:lpstr>PowerPoint Presentation</vt:lpstr>
      <vt:lpstr>PowerPoint Presentation</vt:lpstr>
      <vt:lpstr>PowerPoint Presentation</vt:lpstr>
      <vt:lpstr>Employee Advisory Groups 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gabriel.l.duenas@nasa.gov</dc:creator>
  <cp:lastModifiedBy>DRYER, MELODY A. (ARC-DE)</cp:lastModifiedBy>
  <cp:revision>35</cp:revision>
  <cp:lastPrinted>2016-08-26T15:46:31Z</cp:lastPrinted>
  <dcterms:created xsi:type="dcterms:W3CDTF">2012-05-31T22:24:56Z</dcterms:created>
  <dcterms:modified xsi:type="dcterms:W3CDTF">2016-08-26T21:59:47Z</dcterms:modified>
</cp:coreProperties>
</file>